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67" r:id="rId5"/>
    <p:sldId id="270" r:id="rId6"/>
    <p:sldId id="268" r:id="rId7"/>
    <p:sldId id="271" r:id="rId8"/>
    <p:sldId id="260" r:id="rId9"/>
    <p:sldId id="261" r:id="rId10"/>
    <p:sldId id="262" r:id="rId11"/>
    <p:sldId id="291" r:id="rId12"/>
    <p:sldId id="259" r:id="rId13"/>
    <p:sldId id="269" r:id="rId14"/>
    <p:sldId id="275" r:id="rId15"/>
    <p:sldId id="276" r:id="rId16"/>
    <p:sldId id="281" r:id="rId17"/>
    <p:sldId id="290" r:id="rId18"/>
    <p:sldId id="277" r:id="rId19"/>
    <p:sldId id="272" r:id="rId20"/>
    <p:sldId id="280" r:id="rId21"/>
    <p:sldId id="282" r:id="rId22"/>
    <p:sldId id="283" r:id="rId23"/>
    <p:sldId id="284" r:id="rId24"/>
    <p:sldId id="285" r:id="rId25"/>
    <p:sldId id="279" r:id="rId26"/>
    <p:sldId id="286" r:id="rId27"/>
    <p:sldId id="274" r:id="rId28"/>
    <p:sldId id="273" r:id="rId29"/>
    <p:sldId id="287" r:id="rId30"/>
    <p:sldId id="292" r:id="rId31"/>
    <p:sldId id="30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6" autoAdjust="0"/>
  </p:normalViewPr>
  <p:slideViewPr>
    <p:cSldViewPr>
      <p:cViewPr>
        <p:scale>
          <a:sx n="70" d="100"/>
          <a:sy n="70" d="100"/>
        </p:scale>
        <p:origin x="-5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9F7F48B-9BE9-4EB6-BE3F-31CC02E8BF2C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4C8B6-B374-4F25-A8B1-4A477915C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28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D1862-E1A9-4616-A5AD-30B28A297E7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E955AD-D81F-473A-B5DE-E81A287458ED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BDF6FB-8D15-47EC-B538-48A397837B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0E65-A715-4268-A844-26C6D17AF612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08D2-84D0-4D16-A1B1-8FBB1135A8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761D-5464-40E4-8E92-D0C152313EEA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3E66-F0AE-4B98-931B-82FAAF9747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BDB9-490D-46EA-923F-99C9F9E66FCD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8363-47C1-4466-945E-8D6FE2DE2E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4163E-464E-40FA-9C6D-D5D76EED1852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A87674-EE23-4453-BF92-0609BF8E32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5DCC6-4C60-499E-954D-DEF8EBCB00E9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A0690-2A3C-489E-A373-04807060C6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8DF7CD-BF67-4137-AA84-7237B9DAAA20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A0DA0-A259-4998-A5C5-E104BB74E1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60BCB3-B1CD-442D-AD2B-7E6F0DC21494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00953A-68C0-49E5-B3B6-EB1F38DEE9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D6D-D3E5-47EB-B500-8BEA864B1124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729A-01EC-4676-BDCF-19DD00BE4E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8C0B09-0ED4-48E7-B596-8E5A206CC66C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BA0FE-5BC0-4F33-AFDA-035F3DB3B1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68FC0F-7719-49C1-BEAD-94EDBD94A3B5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C26E4F8-9325-49D0-8E07-8202C1A13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625E81-BA73-4C67-A2A3-3F39A15B9EAE}" type="datetimeFigureOut">
              <a:rPr lang="es-ES"/>
              <a:pPr>
                <a:defRPr/>
              </a:pPr>
              <a:t>09/04/2013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4CE94B-DF5A-4AC0-BD66-67CD88798F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dirty="0" smtClean="0"/>
              <a:t>Diseño Práctico</a:t>
            </a:r>
            <a:br>
              <a:rPr lang="es-ES" sz="6000" dirty="0" smtClean="0"/>
            </a:br>
            <a:r>
              <a:rPr lang="es-ES" sz="4000" dirty="0" smtClean="0"/>
              <a:t>Cálculo de Aviones</a:t>
            </a:r>
            <a:endParaRPr lang="es-ES" sz="6000" dirty="0"/>
          </a:p>
        </p:txBody>
      </p:sp>
      <p:sp>
        <p:nvSpPr>
          <p:cNvPr id="9219" name="4 Subtítulo"/>
          <p:cNvSpPr>
            <a:spLocks noGrp="1"/>
          </p:cNvSpPr>
          <p:nvPr>
            <p:ph type="subTitle" idx="1"/>
          </p:nvPr>
        </p:nvSpPr>
        <p:spPr>
          <a:xfrm>
            <a:off x="2411413" y="4076700"/>
            <a:ext cx="6400800" cy="1752600"/>
          </a:xfrm>
        </p:spPr>
        <p:txBody>
          <a:bodyPr/>
          <a:lstStyle/>
          <a:p>
            <a:pPr marR="0" eaLnBrk="1" hangingPunct="1"/>
            <a:r>
              <a:rPr lang="es-ES" sz="2400" smtClean="0"/>
              <a:t>Francisco Robles Jiménez</a:t>
            </a:r>
          </a:p>
          <a:p>
            <a:pPr marR="0" eaLnBrk="1" hangingPunct="1"/>
            <a:r>
              <a:rPr lang="es-ES" sz="2400" smtClean="0"/>
              <a:t>Alejandro Martín Garrido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pPr algn="just" eaLnBrk="1" hangingPunct="1"/>
            <a:r>
              <a:rPr lang="es-ES" sz="2000" dirty="0" smtClean="0"/>
              <a:t>Necesitamos un archivo ‘librería de Materiales’ : *.</a:t>
            </a:r>
            <a:r>
              <a:rPr lang="es-ES" sz="2000" dirty="0" err="1" smtClean="0"/>
              <a:t>CATMaterial</a:t>
            </a:r>
            <a:endParaRPr lang="es-ES" sz="2000" dirty="0" smtClean="0"/>
          </a:p>
          <a:p>
            <a:pPr algn="just" eaLnBrk="1" hangingPunct="1"/>
            <a:endParaRPr lang="es-ES" sz="2000" dirty="0" smtClean="0"/>
          </a:p>
          <a:p>
            <a:pPr lvl="1" algn="just" eaLnBrk="1" hangingPunct="1"/>
            <a:r>
              <a:rPr lang="es-ES" sz="1600" dirty="0" smtClean="0"/>
              <a:t>Abrimos Catia y apuntamos la ruta dónde se encuentra nuestra librería de materiales. (Archivo *.</a:t>
            </a:r>
            <a:r>
              <a:rPr lang="es-ES" sz="1600" dirty="0" err="1" smtClean="0"/>
              <a:t>CATMaterial</a:t>
            </a:r>
            <a:r>
              <a:rPr lang="es-ES" sz="1600" dirty="0" smtClean="0"/>
              <a:t>)</a:t>
            </a:r>
          </a:p>
          <a:p>
            <a:pPr lvl="1" algn="just" eaLnBrk="1" hangingPunct="1"/>
            <a:r>
              <a:rPr lang="es-ES" sz="1600" dirty="0" smtClean="0"/>
              <a:t>Creamos una copia en la que vamos a trabajar. Podemos hacerlo con nombre diferente en la carpeta de trabajo (mantenemos el original por seguridad). </a:t>
            </a:r>
          </a:p>
          <a:p>
            <a:pPr algn="just" eaLnBrk="1" hangingPunct="1"/>
            <a:r>
              <a:rPr lang="es-ES" sz="1800" dirty="0" smtClean="0"/>
              <a:t>O bien  en la ruta: </a:t>
            </a:r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endParaRPr lang="es-ES" sz="1800" dirty="0" smtClean="0"/>
          </a:p>
          <a:p>
            <a:pPr algn="just" eaLnBrk="1" hangingPunct="1"/>
            <a:r>
              <a:rPr lang="es-ES" sz="1800" dirty="0" smtClean="0"/>
              <a:t>Creamos la nueva biblioteca y la guardamos en una ruta conocida (recomiendo la carpeta de archivos </a:t>
            </a:r>
            <a:r>
              <a:rPr lang="es-ES" sz="1800" dirty="0" err="1" smtClean="0"/>
              <a:t>Part</a:t>
            </a:r>
            <a:r>
              <a:rPr lang="es-ES" sz="1800" dirty="0" smtClean="0"/>
              <a:t>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Creación de Materiales</a:t>
            </a:r>
            <a:endParaRPr lang="es-ES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 l="68918" t="83417" r="27675" b="10954"/>
          <a:stretch>
            <a:fillRect/>
          </a:stretch>
        </p:blipFill>
        <p:spPr bwMode="auto">
          <a:xfrm>
            <a:off x="7164388" y="476250"/>
            <a:ext cx="5032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7032"/>
            <a:ext cx="5153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7437512" cy="5112568"/>
          </a:xfrm>
        </p:spPr>
        <p:txBody>
          <a:bodyPr/>
          <a:lstStyle/>
          <a:p>
            <a:pPr algn="just" eaLnBrk="1" hangingPunct="1"/>
            <a:r>
              <a:rPr lang="es-ES" sz="2000" dirty="0" smtClean="0"/>
              <a:t>Una vez en la carpeta donde hemos realizado la copia, abrimos nuestro archivo </a:t>
            </a:r>
            <a:r>
              <a:rPr lang="es-ES" sz="2000" dirty="0" err="1" smtClean="0"/>
              <a:t>CATMaterial</a:t>
            </a:r>
            <a:r>
              <a:rPr lang="es-ES" sz="2000" dirty="0" smtClean="0"/>
              <a:t> y creamos los materiales necesarios con las </a:t>
            </a:r>
            <a:r>
              <a:rPr lang="es-ES" sz="2000" b="1" dirty="0" smtClean="0">
                <a:solidFill>
                  <a:schemeClr val="tx2"/>
                </a:solidFill>
              </a:rPr>
              <a:t>herramientas de Catia</a:t>
            </a:r>
            <a:r>
              <a:rPr lang="es-ES" sz="2000" dirty="0" smtClean="0"/>
              <a:t>:</a:t>
            </a:r>
          </a:p>
          <a:p>
            <a:pPr algn="just" eaLnBrk="1" hangingPunct="1"/>
            <a:endParaRPr lang="es-ES" sz="2000" dirty="0" smtClean="0"/>
          </a:p>
          <a:p>
            <a:pPr lvl="1" algn="just" eaLnBrk="1" hangingPunct="1"/>
            <a:r>
              <a:rPr lang="es-ES" sz="1800" dirty="0" smtClean="0"/>
              <a:t>Aquellos definidos por estructuras (maderas, aleaciones,…) si es posible</a:t>
            </a:r>
          </a:p>
          <a:p>
            <a:pPr lvl="1" algn="just" eaLnBrk="1" hangingPunct="1"/>
            <a:r>
              <a:rPr lang="es-ES" sz="1800" dirty="0" smtClean="0"/>
              <a:t>Aquellos materiales ‘homogéneos’ definidos por el RFP. </a:t>
            </a:r>
          </a:p>
          <a:p>
            <a:pPr lvl="1" algn="just" eaLnBrk="1" hangingPunct="1">
              <a:buNone/>
            </a:pPr>
            <a:r>
              <a:rPr lang="es-ES" sz="1800" dirty="0" smtClean="0"/>
              <a:t>	</a:t>
            </a:r>
            <a:r>
              <a:rPr lang="es-ES" sz="1800" i="1" dirty="0" smtClean="0"/>
              <a:t>Si tenemos una caja de comunicaciones con unas medidas y un peso (caja de GPS – 200 gr / 80x30x15 mm), le tenemos que crear un material. La manera de conseguirlo es definiendo la  densidad ( </a:t>
            </a:r>
            <a:r>
              <a:rPr lang="el-GR" sz="1800" i="1" dirty="0" smtClean="0">
                <a:latin typeface="Arial Narrow"/>
              </a:rPr>
              <a:t>ρ</a:t>
            </a:r>
            <a:r>
              <a:rPr lang="es-ES" sz="1800" i="1" dirty="0" smtClean="0">
                <a:latin typeface="Arial Narrow"/>
              </a:rPr>
              <a:t> = 5556 Kg/m3</a:t>
            </a:r>
            <a:r>
              <a:rPr lang="es-ES" sz="1800" i="1" dirty="0" smtClean="0"/>
              <a:t>).</a:t>
            </a:r>
          </a:p>
          <a:p>
            <a:pPr lvl="1" algn="just" eaLnBrk="1" hangingPunct="1"/>
            <a:endParaRPr lang="es-ES" sz="1800" dirty="0" smtClean="0"/>
          </a:p>
          <a:p>
            <a:pPr algn="just" eaLnBrk="1" hangingPunct="1"/>
            <a:r>
              <a:rPr lang="es-ES" sz="2000" dirty="0" smtClean="0"/>
              <a:t>Desde el archivo </a:t>
            </a:r>
            <a:r>
              <a:rPr lang="es-ES" sz="2000" dirty="0" err="1" smtClean="0"/>
              <a:t>Part</a:t>
            </a:r>
            <a:r>
              <a:rPr lang="es-ES" sz="2000" dirty="0" smtClean="0"/>
              <a:t>, seleccionamos nuestra librería de materiales y los aplicamos.</a:t>
            </a:r>
          </a:p>
          <a:p>
            <a:pPr algn="just" eaLnBrk="1" hangingPunct="1"/>
            <a:endParaRPr lang="es-ES" sz="1600" dirty="0" smtClean="0"/>
          </a:p>
          <a:p>
            <a:pPr algn="r" eaLnBrk="1" hangingPunct="1"/>
            <a:r>
              <a:rPr lang="es-ES" sz="1600" dirty="0" smtClean="0"/>
              <a:t>http://www.youtube.com/watch?v=_QUvahDu8U8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Creación de Materiales</a:t>
            </a:r>
            <a:endParaRPr lang="es-ES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 l="68918" t="83417" r="27675" b="10954"/>
          <a:stretch>
            <a:fillRect/>
          </a:stretch>
        </p:blipFill>
        <p:spPr bwMode="auto">
          <a:xfrm>
            <a:off x="4211960" y="5373216"/>
            <a:ext cx="5032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l="96993" t="9753"/>
          <a:stretch>
            <a:fillRect/>
          </a:stretch>
        </p:blipFill>
        <p:spPr bwMode="auto">
          <a:xfrm>
            <a:off x="8244408" y="332656"/>
            <a:ext cx="50405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4499992" y="2276872"/>
            <a:ext cx="367240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Insertar sistema de referencia en cada pieza. (</a:t>
            </a:r>
            <a:r>
              <a:rPr lang="es-ES" sz="2400" dirty="0" err="1" smtClean="0"/>
              <a:t>Insert</a:t>
            </a:r>
            <a:r>
              <a:rPr lang="es-ES" sz="2400" dirty="0" smtClean="0"/>
              <a:t> -&gt; Axis </a:t>
            </a:r>
            <a:r>
              <a:rPr lang="es-ES" sz="2400" dirty="0" err="1" smtClean="0"/>
              <a:t>System</a:t>
            </a:r>
            <a:r>
              <a:rPr lang="es-ES" sz="2400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Nombre característico del </a:t>
            </a:r>
            <a:r>
              <a:rPr lang="es-ES" sz="2400" i="1" dirty="0" err="1" smtClean="0"/>
              <a:t>Part</a:t>
            </a:r>
            <a:r>
              <a:rPr lang="es-ES" sz="2400" dirty="0" smtClean="0"/>
              <a:t> al crear el archivo (evita duplicados).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Uso de la herramienta de </a:t>
            </a:r>
            <a:r>
              <a:rPr lang="es-ES" sz="2400" i="1" dirty="0" err="1" smtClean="0"/>
              <a:t>Surface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Design</a:t>
            </a:r>
            <a:r>
              <a:rPr lang="es-ES" sz="2400" i="1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Colorear si es necesario (facilita interpretación).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Realizar el máximo número de acciones en el </a:t>
            </a:r>
            <a:r>
              <a:rPr lang="es-ES" sz="2400" i="1" dirty="0" smtClean="0"/>
              <a:t>Sketch</a:t>
            </a:r>
            <a:r>
              <a:rPr lang="es-ES" sz="2400" dirty="0" smtClean="0"/>
              <a:t> (reduce la memoria, facilita el trabajo en </a:t>
            </a:r>
            <a:r>
              <a:rPr lang="es-ES" sz="2400" dirty="0" err="1" smtClean="0"/>
              <a:t>Product</a:t>
            </a:r>
            <a:r>
              <a:rPr lang="es-ES" sz="2400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i="1" dirty="0" smtClean="0"/>
              <a:t>Diseño en contexto: Proyecciones desde el </a:t>
            </a:r>
            <a:r>
              <a:rPr lang="es-ES" sz="2400" b="1" i="1" dirty="0" err="1" smtClean="0"/>
              <a:t>Product</a:t>
            </a:r>
            <a:r>
              <a:rPr lang="es-ES" sz="2400" b="1" i="1" dirty="0" smtClean="0"/>
              <a:t> o referencias entre </a:t>
            </a:r>
            <a:r>
              <a:rPr lang="es-ES" sz="2400" b="1" i="1" dirty="0" err="1" smtClean="0"/>
              <a:t>Parts</a:t>
            </a:r>
            <a:r>
              <a:rPr lang="es-ES" sz="2400" b="1" i="1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Trabajar con  </a:t>
            </a:r>
            <a:r>
              <a:rPr lang="es-ES" i="1" dirty="0" err="1" smtClean="0"/>
              <a:t>Part</a:t>
            </a:r>
            <a:r>
              <a:rPr lang="es-ES" dirty="0" smtClean="0"/>
              <a:t>   en 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tx1"/>
                </a:solidFill>
              </a:rPr>
              <a:t>Diseño con Parametrización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1763713" y="3429000"/>
            <a:ext cx="7772400" cy="2682875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Filosofía de la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parametrización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parámetros y ejemplos de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parametrización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motivos para la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parametrización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i="1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Filosofía de la parametrización</a:t>
            </a:r>
            <a:endParaRPr lang="es-ES" i="1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14268" t="29356" r="20467" b="13268"/>
          <a:stretch>
            <a:fillRect/>
          </a:stretch>
        </p:blipFill>
        <p:spPr bwMode="auto">
          <a:xfrm>
            <a:off x="300038" y="1544638"/>
            <a:ext cx="8453437" cy="4197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3 CuadroTexto"/>
          <p:cNvSpPr txBox="1">
            <a:spLocks noChangeArrowheads="1"/>
          </p:cNvSpPr>
          <p:nvPr/>
        </p:nvSpPr>
        <p:spPr bwMode="auto">
          <a:xfrm>
            <a:off x="6227763" y="5883275"/>
            <a:ext cx="339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Lucida Sans Unicode" pitchFamily="34" charset="0"/>
              </a:rPr>
              <a:t>Aprender haciendo.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i="1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Filosofía de la parametrización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163353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es-ES" sz="2400" dirty="0" smtClean="0"/>
              <a:t>Nuestro equipo de producción trabaja eficientemente con este producto. Queremos explotarlo diseñando diferentes configuraciones (todo en mm):</a:t>
            </a:r>
          </a:p>
          <a:p>
            <a:pPr fontAlgn="auto">
              <a:defRPr/>
            </a:pPr>
            <a:endParaRPr lang="es-ES" sz="2400" dirty="0"/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es-ES" sz="2000" dirty="0" smtClean="0"/>
              <a:t>Encimera que originalmente es de 2000  de longitud, pasa a fabricarse también en 1500 y 1000.  Cada una de ellas con ancho 750, 900 y 1100.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r>
              <a:rPr lang="es-ES" sz="2000" dirty="0" smtClean="0"/>
              <a:t>Además, en vista de que cada cliente tiene una necesidad diferente, vamos a fabricar la bandeja a diferentes alturas.</a:t>
            </a:r>
          </a:p>
          <a:p>
            <a:pPr marL="708660" lvl="1" indent="-342900" fontAlgn="auto">
              <a:spcAft>
                <a:spcPts val="0"/>
              </a:spcAft>
              <a:defRPr/>
            </a:pPr>
            <a:endParaRPr lang="es-ES" sz="2000" dirty="0" smtClean="0"/>
          </a:p>
          <a:p>
            <a:pPr marL="109728" indent="0" algn="r" fontAlgn="auto">
              <a:buFont typeface="Wingdings 3"/>
              <a:buNone/>
              <a:defRPr/>
            </a:pPr>
            <a:r>
              <a:rPr lang="es-ES" sz="2400" dirty="0" smtClean="0"/>
              <a:t>Es decir, vamos a diseñar una familia de productos.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Ejercicio 1 en CATIA:</a:t>
            </a:r>
            <a:br>
              <a:rPr lang="es-ES" dirty="0" smtClean="0"/>
            </a:br>
            <a:r>
              <a:rPr lang="es-ES" sz="2800" dirty="0" smtClean="0">
                <a:solidFill>
                  <a:schemeClr val="tx1"/>
                </a:solidFill>
              </a:rPr>
              <a:t>Múltiples modificaciones en un modelo sencillo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smtClean="0"/>
              <a:t>Filosofía de la parametrización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Ejercicio 2 en CATIA:</a:t>
            </a:r>
            <a:br>
              <a:rPr lang="es-ES" dirty="0" smtClean="0"/>
            </a:br>
            <a:r>
              <a:rPr lang="es-ES" sz="2800" dirty="0" smtClean="0">
                <a:solidFill>
                  <a:schemeClr val="tx1"/>
                </a:solidFill>
              </a:rPr>
              <a:t>Múltiples modificaciones en un modelo PARAMETRIZADO sencillo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smtClean="0"/>
              <a:t>Filosofía de la parametrización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z="2400" i="1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Filosofía de la parametrización</a:t>
            </a:r>
            <a:endParaRPr lang="es-ES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09600" y="1633538"/>
            <a:ext cx="8229600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r>
              <a:rPr lang="es-ES" sz="2400" dirty="0" smtClean="0"/>
              <a:t>Los cambios de diseño suponen un esfuerzo considerable aún cuando se trata de modelos simples. El equipo también tiene que contar con esto.</a:t>
            </a:r>
          </a:p>
          <a:p>
            <a:pPr fontAlgn="auto">
              <a:defRPr/>
            </a:pPr>
            <a:r>
              <a:rPr lang="es-ES" sz="2400" dirty="0" smtClean="0"/>
              <a:t>Nuestra velocidad de respuesta como ingenieros es una variable que afecta directamente a nuestro sueldo. Cuando trabajamos en equipo se hace estrictamente necesario dar resultados lo más rápido posible.</a:t>
            </a:r>
          </a:p>
          <a:p>
            <a:pPr marL="109728" indent="0" fontAlgn="auto">
              <a:buFont typeface="Wingdings 3"/>
              <a:buNone/>
              <a:defRPr/>
            </a:pPr>
            <a:endParaRPr lang="es-ES" sz="2400" dirty="0"/>
          </a:p>
          <a:p>
            <a:pPr marL="109728" indent="0" fontAlgn="auto">
              <a:buFont typeface="Wingdings 3"/>
              <a:buNone/>
              <a:defRPr/>
            </a:pPr>
            <a:r>
              <a:rPr lang="es-ES" sz="2400" dirty="0" smtClean="0"/>
              <a:t>¿Pero realmente es necesario agilizar tres o cuatro cambios?</a:t>
            </a:r>
            <a:endParaRPr lang="es-ES" sz="2000" dirty="0" smtClean="0"/>
          </a:p>
          <a:p>
            <a:pPr marL="109728" indent="0" fontAlgn="auto">
              <a:buFont typeface="Wingdings 3"/>
              <a:buNone/>
              <a:defRPr/>
            </a:pPr>
            <a:endParaRPr lang="es-ES" sz="2400" dirty="0" smtClean="0"/>
          </a:p>
          <a:p>
            <a:pPr fontAlgn="auto">
              <a:defRPr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4549" r="11176" b="12708"/>
          <a:stretch>
            <a:fillRect/>
          </a:stretch>
        </p:blipFill>
        <p:spPr bwMode="auto">
          <a:xfrm>
            <a:off x="77788" y="1773238"/>
            <a:ext cx="8988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Ejemplos de 3 o 4 cambios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tx1"/>
                </a:solidFill>
              </a:rPr>
              <a:t>Diseño por componentes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2484438" y="4221163"/>
            <a:ext cx="7772400" cy="150018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Creación de Archivos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Definición de Materiales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Ejemplos de 3 o 4 cambios</a:t>
            </a:r>
            <a:endParaRPr lang="es-ES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l="1935" t="16965" r="18333" b="14388"/>
          <a:stretch>
            <a:fillRect/>
          </a:stretch>
        </p:blipFill>
        <p:spPr bwMode="auto">
          <a:xfrm>
            <a:off x="204788" y="1557338"/>
            <a:ext cx="87344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Ejercicio 3 en CATIA:</a:t>
            </a:r>
            <a:br>
              <a:rPr lang="es-ES" dirty="0" smtClean="0"/>
            </a:br>
            <a:r>
              <a:rPr lang="es-ES" sz="2800" dirty="0" smtClean="0">
                <a:solidFill>
                  <a:schemeClr val="tx1"/>
                </a:solidFill>
              </a:rPr>
              <a:t>Realizar un modelo </a:t>
            </a:r>
            <a:r>
              <a:rPr lang="es-ES" sz="2800" dirty="0" err="1" smtClean="0">
                <a:solidFill>
                  <a:schemeClr val="tx1"/>
                </a:solidFill>
              </a:rPr>
              <a:t>parametrizado</a:t>
            </a:r>
            <a:r>
              <a:rPr lang="es-ES" sz="2800" dirty="0" smtClean="0">
                <a:solidFill>
                  <a:schemeClr val="tx1"/>
                </a:solidFill>
              </a:rPr>
              <a:t> o </a:t>
            </a:r>
            <a:r>
              <a:rPr lang="es-ES" sz="2800" dirty="0" err="1" smtClean="0">
                <a:solidFill>
                  <a:schemeClr val="tx1"/>
                </a:solidFill>
              </a:rPr>
              <a:t>parametrizar</a:t>
            </a:r>
            <a:r>
              <a:rPr lang="es-ES" sz="2800" dirty="0" smtClean="0">
                <a:solidFill>
                  <a:schemeClr val="tx1"/>
                </a:solidFill>
              </a:rPr>
              <a:t> uno ya existente.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29699" name="1 CuadroTexto"/>
          <p:cNvSpPr txBox="1">
            <a:spLocks noChangeArrowheads="1"/>
          </p:cNvSpPr>
          <p:nvPr/>
        </p:nvSpPr>
        <p:spPr bwMode="auto">
          <a:xfrm>
            <a:off x="4067175" y="4508500"/>
            <a:ext cx="56181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Lucida Sans Unicode" pitchFamily="34" charset="0"/>
              </a:rPr>
              <a:t>Parámetros característicos: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>
                <a:latin typeface="Lucida Sans Unicode" pitchFamily="34" charset="0"/>
              </a:rPr>
              <a:t>Longitud de encimera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>
                <a:latin typeface="Lucida Sans Unicode" pitchFamily="34" charset="0"/>
              </a:rPr>
              <a:t>Ancho de encimera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">
                <a:latin typeface="Lucida Sans Unicode" pitchFamily="34" charset="0"/>
              </a:rPr>
              <a:t>Altura de bandeja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Parece útil, vamos a probar…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El resultado</a:t>
            </a:r>
            <a:endParaRPr lang="es-E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 l="32941" t="32172" r="25060" b="16042"/>
          <a:stretch>
            <a:fillRect/>
          </a:stretch>
        </p:blipFill>
        <p:spPr bwMode="auto">
          <a:xfrm>
            <a:off x="684213" y="1628775"/>
            <a:ext cx="25844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 l="35999" t="34888" r="29865" b="19400"/>
          <a:stretch>
            <a:fillRect/>
          </a:stretch>
        </p:blipFill>
        <p:spPr bwMode="auto">
          <a:xfrm>
            <a:off x="3563938" y="1631950"/>
            <a:ext cx="2376487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 l="29962" t="31635" r="28130" b="18211"/>
          <a:stretch>
            <a:fillRect/>
          </a:stretch>
        </p:blipFill>
        <p:spPr bwMode="auto">
          <a:xfrm>
            <a:off x="6156325" y="1631950"/>
            <a:ext cx="2659063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 cstate="print"/>
          <a:srcRect l="42218" t="39804" r="41437" b="26384"/>
          <a:stretch>
            <a:fillRect/>
          </a:stretch>
        </p:blipFill>
        <p:spPr bwMode="auto">
          <a:xfrm>
            <a:off x="2392363" y="3646488"/>
            <a:ext cx="2117725" cy="247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7" name="3 CuadroTexto"/>
          <p:cNvSpPr txBox="1">
            <a:spLocks noChangeArrowheads="1"/>
          </p:cNvSpPr>
          <p:nvPr/>
        </p:nvSpPr>
        <p:spPr bwMode="auto">
          <a:xfrm>
            <a:off x="4932363" y="4365625"/>
            <a:ext cx="3743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>
                <a:latin typeface="Lucida Sans Unicode" pitchFamily="34" charset="0"/>
              </a:rPr>
              <a:t>  Ahorro de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 1 en CATIA:</a:t>
            </a:r>
            <a:br>
              <a:rPr lang="es-ES" dirty="0" smtClean="0"/>
            </a:br>
            <a:r>
              <a:rPr lang="es-ES" sz="2800" dirty="0" err="1" smtClean="0">
                <a:solidFill>
                  <a:schemeClr val="tx1"/>
                </a:solidFill>
              </a:rPr>
              <a:t>Parametrización</a:t>
            </a:r>
            <a:r>
              <a:rPr lang="es-ES" sz="2800" dirty="0" smtClean="0">
                <a:solidFill>
                  <a:schemeClr val="tx1"/>
                </a:solidFill>
              </a:rPr>
              <a:t> de un fuselaje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71420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Ejemplos algo más útiles para la asignatura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7708" y="1772816"/>
            <a:ext cx="7776864" cy="2736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Ejemplo 2 en CATIA:</a:t>
            </a:r>
            <a:br>
              <a:rPr lang="es-ES" dirty="0" smtClean="0"/>
            </a:br>
            <a:r>
              <a:rPr lang="es-ES" sz="2800" dirty="0" err="1" smtClean="0">
                <a:solidFill>
                  <a:schemeClr val="tx1"/>
                </a:solidFill>
              </a:rPr>
              <a:t>Parametrización</a:t>
            </a:r>
            <a:r>
              <a:rPr lang="es-ES" sz="2800" dirty="0" smtClean="0">
                <a:solidFill>
                  <a:schemeClr val="tx1"/>
                </a:solidFill>
              </a:rPr>
              <a:t> de un ala.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71420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Ejemplos algo más útiles para la asignatura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21602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Algunas razones por las que </a:t>
            </a:r>
            <a:r>
              <a:rPr lang="es-ES" dirty="0" err="1" smtClean="0"/>
              <a:t>parametrizar</a:t>
            </a:r>
            <a:r>
              <a:rPr lang="es-ES" dirty="0" smtClean="0"/>
              <a:t> es necesario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14549" r="11176" b="12708"/>
          <a:stretch>
            <a:fillRect/>
          </a:stretch>
        </p:blipFill>
        <p:spPr bwMode="auto">
          <a:xfrm>
            <a:off x="509588" y="2333625"/>
            <a:ext cx="8243887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Somos humanos y nos vamos a equivocar. ¿volvemos a empezar? ¿deshago paso por paso?</a:t>
            </a:r>
          </a:p>
          <a:p>
            <a:pPr eaLnBrk="1" hangingPunct="1"/>
            <a:endParaRPr lang="es-ES" sz="2400" smtClean="0"/>
          </a:p>
          <a:p>
            <a:pPr eaLnBrk="1" hangingPunct="1"/>
            <a:endParaRPr lang="es-ES" sz="24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Por 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2925" y="1268413"/>
            <a:ext cx="8229600" cy="5805487"/>
          </a:xfrm>
        </p:spPr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5900" dirty="0" smtClean="0"/>
              <a:t>Las familias de productos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59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59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5900" dirty="0" smtClean="0"/>
              <a:t>Los </a:t>
            </a:r>
            <a:r>
              <a:rPr lang="es-ES" sz="5900" dirty="0" err="1" smtClean="0"/>
              <a:t>tocaparámetros</a:t>
            </a:r>
            <a:r>
              <a:rPr lang="es-ES" sz="5900" dirty="0" smtClean="0"/>
              <a:t>: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s-ES" sz="3800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s-ES" sz="3800" dirty="0" smtClean="0"/>
              <a:t>Nuestro compañero de estabilidad (o cualquier otro del equipo)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s-ES" sz="3800" dirty="0" smtClean="0"/>
              <a:t>El jefe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s-ES" sz="3800" dirty="0" smtClean="0"/>
              <a:t>El cliente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s-ES" sz="1800" dirty="0" smtClean="0"/>
          </a:p>
          <a:p>
            <a:pPr marL="630936" lvl="2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Porqué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11765" t="22746" r="6354" b="41875"/>
          <a:stretch>
            <a:fillRect/>
          </a:stretch>
        </p:blipFill>
        <p:spPr bwMode="auto">
          <a:xfrm>
            <a:off x="166688" y="1916113"/>
            <a:ext cx="898207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Somos parte de un equipo y la interacción implica cambio de planes. </a:t>
            </a: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 l="26047" t="55226" r="28130" b="12807"/>
          <a:stretch>
            <a:fillRect/>
          </a:stretch>
        </p:blipFill>
        <p:spPr bwMode="auto">
          <a:xfrm>
            <a:off x="2555875" y="3957638"/>
            <a:ext cx="593566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Llamada de nube"/>
          <p:cNvSpPr/>
          <p:nvPr/>
        </p:nvSpPr>
        <p:spPr>
          <a:xfrm flipH="1">
            <a:off x="468313" y="2565400"/>
            <a:ext cx="3024187" cy="201612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Si adivino el futuro puedo evitar tener que hacer cambios más tarde…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Por 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La velocidad con la que devuelvo resultados a mis compañeros o reacciono ante los cambios es lo que más se me va a evaluar.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dirty="0" smtClean="0"/>
              <a:t>Puedo ver la configuración del modelo en el árbol y saber qué estoy entregando exactamente.</a:t>
            </a: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Por qué </a:t>
            </a:r>
            <a:r>
              <a:rPr lang="es-ES" dirty="0" err="1" smtClean="0"/>
              <a:t>parametrizar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algn="just" eaLnBrk="1" hangingPunct="1"/>
            <a:r>
              <a:rPr lang="es-ES" sz="1800" smtClean="0"/>
              <a:t>Hay que diseñar en colaboración con los otros departamentos.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Es mejor diseñar por piezas (o grupos de piezas), que hacerlo pensando en el conjunto global. (Cuidado con las incongruencias)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Conocer el diseño implica hacer borradores a mano, tener medidas generales y saber la interrelación entre las partes.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Podemos confiar en la </a:t>
            </a:r>
            <a:r>
              <a:rPr lang="es-ES" sz="1800" i="1" smtClean="0"/>
              <a:t>estética aeronáutica</a:t>
            </a:r>
            <a:r>
              <a:rPr lang="es-ES" sz="1800" smtClean="0"/>
              <a:t>. (Usar modelos existentes, Jane’s,…)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smtClean="0"/>
              <a:t>La parametrización facilita mucho el trabajo.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  <a:p>
            <a:pPr algn="just" eaLnBrk="1" hangingPunct="1"/>
            <a:r>
              <a:rPr lang="es-ES" sz="1800" b="1" smtClean="0"/>
              <a:t>Trabajamos para crear un diseño que sirva como trabajo básico. Las modificaciones que hay que realizar se contemplan antes de cerrar este diseño (enlaza con parametrización)</a:t>
            </a:r>
          </a:p>
          <a:p>
            <a:pPr algn="just" eaLnBrk="1" hangingPunct="1">
              <a:buFont typeface="Wingdings 3" pitchFamily="18" charset="2"/>
              <a:buNone/>
            </a:pPr>
            <a:endParaRPr lang="es-ES" sz="18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Diseño en Contexto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52165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La </a:t>
            </a:r>
            <a:r>
              <a:rPr lang="es-ES" sz="2400" b="1" dirty="0" err="1" smtClean="0"/>
              <a:t>parametrización</a:t>
            </a:r>
            <a:r>
              <a:rPr lang="es-ES" sz="2400" b="1" dirty="0" smtClean="0"/>
              <a:t> no hace magia</a:t>
            </a:r>
            <a:r>
              <a:rPr lang="es-ES" sz="2400" dirty="0" smtClean="0"/>
              <a:t>; la carga de trabajo del miembro de diseño es muy elevada y esto solo lo alivia hasta cierto punto.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La </a:t>
            </a:r>
            <a:r>
              <a:rPr lang="es-ES" sz="2400" b="1" dirty="0" err="1" smtClean="0"/>
              <a:t>parametrización</a:t>
            </a:r>
            <a:r>
              <a:rPr lang="es-ES" sz="2400" b="1" dirty="0" smtClean="0"/>
              <a:t> NO da carta blanca a los cambios</a:t>
            </a:r>
            <a:r>
              <a:rPr lang="es-ES" sz="2400" dirty="0" smtClean="0"/>
              <a:t>; los valores tienen rangos de validez.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La </a:t>
            </a:r>
            <a:r>
              <a:rPr lang="es-ES" sz="2400" b="1" dirty="0" err="1" smtClean="0"/>
              <a:t>parametrización</a:t>
            </a:r>
            <a:r>
              <a:rPr lang="es-ES" sz="2400" b="1" dirty="0" smtClean="0"/>
              <a:t> no sabe cambiar la cola a una configuración en T</a:t>
            </a:r>
            <a:r>
              <a:rPr lang="es-ES" sz="24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b="1" dirty="0" smtClean="0"/>
              <a:t>El compañero de diseño es una herramienta de elevada utilidad</a:t>
            </a:r>
            <a:r>
              <a:rPr lang="es-ES" sz="2400" dirty="0" smtClean="0"/>
              <a:t>, la ingeniería concurrente puede dejar paso a la ingeniería colectiva.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Por último, el resto del equipo debe saber que…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1437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286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Anexo I – Creación de Parámetros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0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25204" r="29411" b="6252"/>
          <a:stretch>
            <a:fillRect/>
          </a:stretch>
        </p:blipFill>
        <p:spPr bwMode="auto">
          <a:xfrm>
            <a:off x="395288" y="1209675"/>
            <a:ext cx="7129462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1863" y="2349500"/>
            <a:ext cx="2674937" cy="3024188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s-ES" sz="1800" dirty="0" smtClean="0"/>
              <a:t>Antes de comenzar, tenemos que activar las opciones </a:t>
            </a:r>
            <a:r>
              <a:rPr lang="es-ES" sz="1800" i="1" dirty="0" err="1" smtClean="0"/>
              <a:t>Parameter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tree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view</a:t>
            </a:r>
            <a:r>
              <a:rPr lang="es-ES" sz="1800" i="1" dirty="0" smtClean="0"/>
              <a:t> </a:t>
            </a:r>
            <a:r>
              <a:rPr lang="es-ES" sz="1800" dirty="0" smtClean="0"/>
              <a:t>en el menú </a:t>
            </a:r>
            <a:r>
              <a:rPr lang="es-ES" sz="1800" dirty="0" err="1" smtClean="0"/>
              <a:t>tools</a:t>
            </a:r>
            <a:r>
              <a:rPr lang="es-ES" sz="1800" dirty="0" smtClean="0"/>
              <a:t>&gt;</a:t>
            </a:r>
            <a:r>
              <a:rPr lang="es-ES" sz="1800" dirty="0" err="1" smtClean="0"/>
              <a:t>options</a:t>
            </a:r>
            <a:r>
              <a:rPr lang="es-ES" sz="1800" dirty="0" smtClean="0"/>
              <a:t>&gt;</a:t>
            </a:r>
            <a:r>
              <a:rPr lang="es-ES" sz="1800" dirty="0" err="1" smtClean="0"/>
              <a:t>parameters</a:t>
            </a:r>
            <a:r>
              <a:rPr lang="es-ES" sz="1800" dirty="0" smtClean="0"/>
              <a:t> and </a:t>
            </a:r>
            <a:r>
              <a:rPr lang="es-ES" sz="1800" dirty="0" err="1" smtClean="0"/>
              <a:t>measures</a:t>
            </a:r>
            <a:endParaRPr lang="es-ES" sz="18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688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68413"/>
            <a:ext cx="917733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3544888"/>
            <a:ext cx="2674938" cy="82073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s-ES" sz="1400" dirty="0" smtClean="0"/>
              <a:t>Para crear un parámetro, nos vamos al menú </a:t>
            </a:r>
            <a:r>
              <a:rPr lang="es-ES" sz="1400" i="1" dirty="0" smtClean="0"/>
              <a:t>formula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476375" y="4365625"/>
            <a:ext cx="647700" cy="143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14178" r="38789" b="24442"/>
          <a:stretch>
            <a:fillRect/>
          </a:stretch>
        </p:blipFill>
        <p:spPr bwMode="auto">
          <a:xfrm>
            <a:off x="250825" y="1184275"/>
            <a:ext cx="67151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16688" y="1989138"/>
            <a:ext cx="2376487" cy="259238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Elegimos las unidades del parámetro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Elegir si tiene un único valor o varios posibles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Hacemos clic en New </a:t>
            </a:r>
            <a:r>
              <a:rPr lang="es-ES" sz="1200" dirty="0" err="1" smtClean="0"/>
              <a:t>Parameter</a:t>
            </a:r>
            <a:r>
              <a:rPr lang="es-ES" sz="1200" dirty="0" smtClean="0"/>
              <a:t> of </a:t>
            </a:r>
            <a:r>
              <a:rPr lang="es-ES" sz="1200" dirty="0" err="1" smtClean="0"/>
              <a:t>type</a:t>
            </a:r>
            <a:endParaRPr lang="es-ES" sz="1200" dirty="0" smtClean="0"/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Una vez creado el parámetro, podemos darle el nombre que deseemos así como su valor nominal (ver siguiente diapositiva)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24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>
            <a:stCxn id="3" idx="1"/>
          </p:cNvCxnSpPr>
          <p:nvPr/>
        </p:nvCxnSpPr>
        <p:spPr>
          <a:xfrm flipH="1">
            <a:off x="2484438" y="3284538"/>
            <a:ext cx="4032250" cy="129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50825" y="5673725"/>
            <a:ext cx="8791575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600" dirty="0" smtClean="0"/>
              <a:t>Comentarios: 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Los parámetros </a:t>
            </a:r>
            <a:r>
              <a:rPr lang="es-ES" sz="1200" dirty="0" err="1" smtClean="0"/>
              <a:t>Length</a:t>
            </a:r>
            <a:r>
              <a:rPr lang="es-ES" sz="1200" dirty="0" smtClean="0"/>
              <a:t>, </a:t>
            </a:r>
            <a:r>
              <a:rPr lang="es-ES" sz="1200" dirty="0" err="1" smtClean="0"/>
              <a:t>angle</a:t>
            </a:r>
            <a:r>
              <a:rPr lang="es-ES" sz="1200" dirty="0" smtClean="0"/>
              <a:t> y Real serán los más utilizados para controlar dimensiones y proporciones.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200" dirty="0" smtClean="0"/>
              <a:t>Las cotas y dimensiones que demos a los elementos de referencia también son parámetros y aparecerán aquí, por lo que podemos hacer fórmulas con ellos. Por ejemplo multiplicando un real por una cota para indicar una proporción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905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13992" r="38789" b="24628"/>
          <a:stretch>
            <a:fillRect/>
          </a:stretch>
        </p:blipFill>
        <p:spPr bwMode="auto">
          <a:xfrm>
            <a:off x="244475" y="1039813"/>
            <a:ext cx="67151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16688" y="1989138"/>
            <a:ext cx="2376487" cy="935037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Obviamente es un valor inicial que luego podremos cambiar desde el </a:t>
            </a:r>
            <a:r>
              <a:rPr lang="es-ES" sz="1400" dirty="0" err="1" smtClean="0"/>
              <a:t>arbol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>
            <a:stCxn id="3" idx="1"/>
          </p:cNvCxnSpPr>
          <p:nvPr/>
        </p:nvCxnSpPr>
        <p:spPr>
          <a:xfrm flipH="1">
            <a:off x="4859338" y="2457450"/>
            <a:ext cx="1657350" cy="154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50825" y="5673725"/>
            <a:ext cx="8791575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600" dirty="0" smtClean="0"/>
              <a:t>Comentarios: 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smtClean="0"/>
              <a:t>Es importante pensar en la pieza que estamos diseñando y las dimensiones que la caracterizan, de esta forma encontraremos los parámetros más convenientes y nos ahorraremos tiempo al referenciar las cotas a éstos de forma eficiente.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893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8013" y="1660525"/>
            <a:ext cx="2376487" cy="13335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Los parámetros aparecerán en el árbol. Para modificar su valor, basta con hacer doble clic sobre ellos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1" b="64090"/>
          <a:stretch>
            <a:fillRect/>
          </a:stretch>
        </p:blipFill>
        <p:spPr bwMode="auto">
          <a:xfrm>
            <a:off x="284163" y="1628775"/>
            <a:ext cx="373856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>
            <a:stCxn id="3" idx="1"/>
          </p:cNvCxnSpPr>
          <p:nvPr/>
        </p:nvCxnSpPr>
        <p:spPr>
          <a:xfrm flipH="1">
            <a:off x="2152650" y="2327275"/>
            <a:ext cx="3535363" cy="1533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24020" r="60326" b="61427"/>
          <a:stretch>
            <a:fillRect/>
          </a:stretch>
        </p:blipFill>
        <p:spPr bwMode="auto">
          <a:xfrm>
            <a:off x="4716463" y="4076700"/>
            <a:ext cx="36433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>
            <a:stCxn id="3" idx="2"/>
          </p:cNvCxnSpPr>
          <p:nvPr/>
        </p:nvCxnSpPr>
        <p:spPr>
          <a:xfrm>
            <a:off x="6875463" y="2994025"/>
            <a:ext cx="73025" cy="1082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4" b="14738"/>
          <a:stretch>
            <a:fillRect/>
          </a:stretch>
        </p:blipFill>
        <p:spPr bwMode="auto">
          <a:xfrm>
            <a:off x="131763" y="1268413"/>
            <a:ext cx="85947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9475" y="1989138"/>
            <a:ext cx="5040313" cy="13335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Para asignar un parámetro a una cota. Pinchamos en la cota, después en el menú formula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A continuación sobre el botón “</a:t>
            </a:r>
            <a:r>
              <a:rPr lang="es-ES" sz="1400" dirty="0" err="1" smtClean="0"/>
              <a:t>add</a:t>
            </a:r>
            <a:r>
              <a:rPr lang="es-ES" sz="1400" dirty="0" smtClean="0"/>
              <a:t> formula” con lo que llegaremos al menú de la siguiente diapositiva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cxnSp>
        <p:nvCxnSpPr>
          <p:cNvPr id="4" name="3 Conector recto de flecha"/>
          <p:cNvCxnSpPr>
            <a:stCxn id="3" idx="2"/>
          </p:cNvCxnSpPr>
          <p:nvPr/>
        </p:nvCxnSpPr>
        <p:spPr>
          <a:xfrm flipH="1">
            <a:off x="5724525" y="3322638"/>
            <a:ext cx="215900" cy="1474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3" idx="2"/>
          </p:cNvCxnSpPr>
          <p:nvPr/>
        </p:nvCxnSpPr>
        <p:spPr>
          <a:xfrm>
            <a:off x="5940425" y="3322638"/>
            <a:ext cx="1079500" cy="3201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t="87872" r="74710" b="8829"/>
          <a:stretch>
            <a:fillRect/>
          </a:stretch>
        </p:blipFill>
        <p:spPr bwMode="auto">
          <a:xfrm>
            <a:off x="6588125" y="2205038"/>
            <a:ext cx="2873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97524" y="26064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Anexo I . Creación de parámetros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86175" y="1196975"/>
            <a:ext cx="5040313" cy="13335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400" dirty="0" smtClean="0"/>
              <a:t>Al desplegarse el menú, podemos elegir el parámetro directamente desde el árbol. Una vez cliquemos en él, aparecerá en el cuadro de diálogo. Pulsamos ok y el parámetro controlará la dimensión asignada desde el árbol.</a:t>
            </a:r>
            <a:endParaRPr lang="es-ES" sz="1400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r="37379" b="42024"/>
          <a:stretch>
            <a:fillRect/>
          </a:stretch>
        </p:blipFill>
        <p:spPr bwMode="auto">
          <a:xfrm>
            <a:off x="265113" y="2708275"/>
            <a:ext cx="81121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>
            <a:stCxn id="3" idx="2"/>
          </p:cNvCxnSpPr>
          <p:nvPr/>
        </p:nvCxnSpPr>
        <p:spPr>
          <a:xfrm flipH="1">
            <a:off x="2051050" y="2530475"/>
            <a:ext cx="4156075" cy="80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3" idx="2"/>
          </p:cNvCxnSpPr>
          <p:nvPr/>
        </p:nvCxnSpPr>
        <p:spPr>
          <a:xfrm flipH="1">
            <a:off x="5965825" y="2530475"/>
            <a:ext cx="241300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250825" y="5673725"/>
            <a:ext cx="8791575" cy="1184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s-ES" sz="1600" dirty="0" smtClean="0"/>
              <a:t>Comentarios: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200" dirty="0" smtClean="0"/>
              <a:t>Podemos crear fórmulas en el cuadro de diálogo </a:t>
            </a:r>
            <a:r>
              <a:rPr lang="es-ES" sz="1200" dirty="0" err="1" smtClean="0"/>
              <a:t>combinandooperadores</a:t>
            </a:r>
            <a:r>
              <a:rPr lang="es-ES" sz="1200" dirty="0" smtClean="0"/>
              <a:t> como *, /, +, -, (, ), ^, </a:t>
            </a:r>
            <a:r>
              <a:rPr lang="es-ES" sz="1200" dirty="0" err="1" smtClean="0"/>
              <a:t>etc</a:t>
            </a:r>
            <a:r>
              <a:rPr lang="es-ES" sz="1200" dirty="0" smtClean="0"/>
              <a:t> con más parámetros o valores reales. (para introducir más parámetros basta clicar en ellos.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907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286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Gracias por vuestra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6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91513" cy="4525962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Es un tipo de archivo de Catia que permite unir diferentes piezas y visualizarlas en conjunto (Podemos ocultar las piezas que necesitemos).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Para el diseño de la asignatura es la herramienta más eficaz.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Tenemos que diseñar las partes y visualizarlas en el </a:t>
            </a:r>
            <a:r>
              <a:rPr lang="es-ES" sz="2200" dirty="0" err="1" smtClean="0"/>
              <a:t>Product</a:t>
            </a:r>
            <a:r>
              <a:rPr lang="es-ES" sz="2200" dirty="0" smtClean="0"/>
              <a:t>. Compenetración instantánea.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200" dirty="0" smtClean="0"/>
              <a:t>Hay que tener cuidado a la hora de trabajar con los archivos que lo conforman (no mover las carpetas o variar el nombre de los archivos). Usar nombres que clarifiquen qué es cada cosa.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Archivo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67030" t="6516" r="30202" b="88562"/>
          <a:stretch>
            <a:fillRect/>
          </a:stretch>
        </p:blipFill>
        <p:spPr bwMode="auto">
          <a:xfrm>
            <a:off x="7524750" y="3860800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r="13110" b="55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Acciones dentro del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  <p:grpSp>
        <p:nvGrpSpPr>
          <p:cNvPr id="2" name="19 Grupo"/>
          <p:cNvGrpSpPr>
            <a:grpSpLocks/>
          </p:cNvGrpSpPr>
          <p:nvPr/>
        </p:nvGrpSpPr>
        <p:grpSpPr bwMode="auto">
          <a:xfrm>
            <a:off x="611188" y="4005263"/>
            <a:ext cx="6048375" cy="576262"/>
            <a:chOff x="611560" y="4005064"/>
            <a:chExt cx="6048672" cy="576064"/>
          </a:xfrm>
        </p:grpSpPr>
        <p:pic>
          <p:nvPicPr>
            <p:cNvPr id="1435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8260" t="6212" r="78627" b="88866"/>
            <a:stretch>
              <a:fillRect/>
            </a:stretch>
          </p:blipFill>
          <p:spPr bwMode="auto">
            <a:xfrm>
              <a:off x="611560" y="4005064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11 CuadroTexto"/>
            <p:cNvSpPr txBox="1">
              <a:spLocks noChangeArrowheads="1"/>
            </p:cNvSpPr>
            <p:nvPr/>
          </p:nvSpPr>
          <p:spPr bwMode="auto">
            <a:xfrm>
              <a:off x="1691680" y="4149080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Crear simetría del componente</a:t>
              </a:r>
            </a:p>
          </p:txBody>
        </p:sp>
      </p:grpSp>
      <p:grpSp>
        <p:nvGrpSpPr>
          <p:cNvPr id="4" name="22 Grupo"/>
          <p:cNvGrpSpPr>
            <a:grpSpLocks/>
          </p:cNvGrpSpPr>
          <p:nvPr/>
        </p:nvGrpSpPr>
        <p:grpSpPr bwMode="auto">
          <a:xfrm>
            <a:off x="611188" y="5373688"/>
            <a:ext cx="6408737" cy="550862"/>
            <a:chOff x="611560" y="5373216"/>
            <a:chExt cx="6408712" cy="551318"/>
          </a:xfrm>
        </p:grpSpPr>
        <p:pic>
          <p:nvPicPr>
            <p:cNvPr id="1435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68918" t="83417" r="20860" b="10597"/>
            <a:stretch>
              <a:fillRect/>
            </a:stretch>
          </p:blipFill>
          <p:spPr bwMode="auto">
            <a:xfrm>
              <a:off x="611560" y="5373216"/>
              <a:ext cx="1296144" cy="55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13 CuadroTexto"/>
            <p:cNvSpPr txBox="1">
              <a:spLocks noChangeArrowheads="1"/>
            </p:cNvSpPr>
            <p:nvPr/>
          </p:nvSpPr>
          <p:spPr bwMode="auto">
            <a:xfrm>
              <a:off x="2051720" y="5445224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Herramientas de masa y medida</a:t>
              </a:r>
            </a:p>
          </p:txBody>
        </p:sp>
      </p:grpSp>
      <p:grpSp>
        <p:nvGrpSpPr>
          <p:cNvPr id="5" name="20 Grupo"/>
          <p:cNvGrpSpPr>
            <a:grpSpLocks/>
          </p:cNvGrpSpPr>
          <p:nvPr/>
        </p:nvGrpSpPr>
        <p:grpSpPr bwMode="auto">
          <a:xfrm>
            <a:off x="539750" y="1250950"/>
            <a:ext cx="8208963" cy="2824163"/>
            <a:chOff x="539552" y="1250758"/>
            <a:chExt cx="8208912" cy="2824573"/>
          </a:xfrm>
        </p:grpSpPr>
        <p:pic>
          <p:nvPicPr>
            <p:cNvPr id="1434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3830" t="40495" r="13445" b="39796"/>
            <a:stretch>
              <a:fillRect/>
            </a:stretch>
          </p:blipFill>
          <p:spPr bwMode="auto">
            <a:xfrm>
              <a:off x="539552" y="1250758"/>
              <a:ext cx="510914" cy="268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14 CuadroTexto"/>
            <p:cNvSpPr txBox="1">
              <a:spLocks noChangeArrowheads="1"/>
            </p:cNvSpPr>
            <p:nvPr/>
          </p:nvSpPr>
          <p:spPr bwMode="auto">
            <a:xfrm>
              <a:off x="1403648" y="1412776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nuevo Componente </a:t>
              </a:r>
            </a:p>
          </p:txBody>
        </p:sp>
        <p:sp>
          <p:nvSpPr>
            <p:cNvPr id="14346" name="15 CuadroTexto"/>
            <p:cNvSpPr txBox="1">
              <a:spLocks noChangeArrowheads="1"/>
            </p:cNvSpPr>
            <p:nvPr/>
          </p:nvSpPr>
          <p:spPr bwMode="auto">
            <a:xfrm>
              <a:off x="1403648" y="1916832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nuevo Producto (Subproducto)</a:t>
              </a:r>
            </a:p>
          </p:txBody>
        </p:sp>
        <p:sp>
          <p:nvSpPr>
            <p:cNvPr id="14347" name="16 CuadroTexto"/>
            <p:cNvSpPr txBox="1">
              <a:spLocks noChangeArrowheads="1"/>
            </p:cNvSpPr>
            <p:nvPr/>
          </p:nvSpPr>
          <p:spPr bwMode="auto">
            <a:xfrm>
              <a:off x="1403648" y="2420888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‘Part’ nuevo</a:t>
              </a:r>
            </a:p>
          </p:txBody>
        </p:sp>
        <p:sp>
          <p:nvSpPr>
            <p:cNvPr id="14348" name="17 CuadroTexto"/>
            <p:cNvSpPr txBox="1">
              <a:spLocks noChangeArrowheads="1"/>
            </p:cNvSpPr>
            <p:nvPr/>
          </p:nvSpPr>
          <p:spPr bwMode="auto">
            <a:xfrm>
              <a:off x="1403648" y="2915652"/>
              <a:ext cx="49685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Componente desde archivo</a:t>
              </a:r>
            </a:p>
          </p:txBody>
        </p:sp>
        <p:sp>
          <p:nvSpPr>
            <p:cNvPr id="14349" name="18 CuadroTexto"/>
            <p:cNvSpPr txBox="1">
              <a:spLocks noChangeArrowheads="1"/>
            </p:cNvSpPr>
            <p:nvPr/>
          </p:nvSpPr>
          <p:spPr bwMode="auto">
            <a:xfrm>
              <a:off x="1403648" y="3429000"/>
              <a:ext cx="73448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Añadir Componente desde archivo con referencia de posicionamiento</a:t>
              </a:r>
            </a:p>
          </p:txBody>
        </p:sp>
      </p:grp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24" t="6212" r="87828" b="88866"/>
          <a:stretch>
            <a:fillRect/>
          </a:stretch>
        </p:blipFill>
        <p:spPr>
          <a:xfrm>
            <a:off x="611188" y="4724400"/>
            <a:ext cx="1612900" cy="576263"/>
          </a:xfrm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484438" y="4797425"/>
            <a:ext cx="532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Lucida Sans Unicode" pitchFamily="34" charset="0"/>
              </a:rPr>
              <a:t>Herramientas de localización relativa  (Clash)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Acciones dentro del </a:t>
            </a:r>
            <a:r>
              <a:rPr lang="es-ES" i="1" dirty="0" err="1" smtClean="0"/>
              <a:t>Product</a:t>
            </a:r>
            <a:endParaRPr lang="es-E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9749" t="41560" r="6473" b="30682"/>
          <a:stretch>
            <a:fillRect/>
          </a:stretch>
        </p:blipFill>
        <p:spPr bwMode="auto">
          <a:xfrm>
            <a:off x="1187450" y="3357563"/>
            <a:ext cx="2289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19466" r="47704" b="24725"/>
          <a:stretch>
            <a:fillRect/>
          </a:stretch>
        </p:blipFill>
        <p:spPr bwMode="auto">
          <a:xfrm>
            <a:off x="3851275" y="3357563"/>
            <a:ext cx="51609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6 Grupo"/>
          <p:cNvGrpSpPr>
            <a:grpSpLocks/>
          </p:cNvGrpSpPr>
          <p:nvPr/>
        </p:nvGrpSpPr>
        <p:grpSpPr bwMode="auto">
          <a:xfrm>
            <a:off x="1403350" y="1268413"/>
            <a:ext cx="7200900" cy="2016125"/>
            <a:chOff x="539552" y="1412776"/>
            <a:chExt cx="7200800" cy="2016224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7345" t="18596" b="66290"/>
            <a:stretch>
              <a:fillRect/>
            </a:stretch>
          </p:blipFill>
          <p:spPr bwMode="auto">
            <a:xfrm>
              <a:off x="539552" y="1412776"/>
              <a:ext cx="629859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22 CuadroTexto"/>
            <p:cNvSpPr txBox="1">
              <a:spLocks noChangeArrowheads="1"/>
            </p:cNvSpPr>
            <p:nvPr/>
          </p:nvSpPr>
          <p:spPr bwMode="auto">
            <a:xfrm>
              <a:off x="1331640" y="1484784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Manipulación (Abre el cuadro de opciones)</a:t>
              </a:r>
            </a:p>
          </p:txBody>
        </p:sp>
        <p:sp>
          <p:nvSpPr>
            <p:cNvPr id="15368" name="23 CuadroTexto"/>
            <p:cNvSpPr txBox="1">
              <a:spLocks noChangeArrowheads="1"/>
            </p:cNvSpPr>
            <p:nvPr/>
          </p:nvSpPr>
          <p:spPr bwMode="auto">
            <a:xfrm>
              <a:off x="1331640" y="1988840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Unión inteligente</a:t>
              </a:r>
            </a:p>
          </p:txBody>
        </p:sp>
        <p:sp>
          <p:nvSpPr>
            <p:cNvPr id="15369" name="24 CuadroTexto"/>
            <p:cNvSpPr txBox="1">
              <a:spLocks noChangeArrowheads="1"/>
            </p:cNvSpPr>
            <p:nvPr/>
          </p:nvSpPr>
          <p:spPr bwMode="auto">
            <a:xfrm>
              <a:off x="1331640" y="2492896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Explosión (Permite rápida desconfiguración)</a:t>
              </a:r>
            </a:p>
          </p:txBody>
        </p:sp>
        <p:sp>
          <p:nvSpPr>
            <p:cNvPr id="15370" name="25 CuadroTexto"/>
            <p:cNvSpPr txBox="1">
              <a:spLocks noChangeArrowheads="1"/>
            </p:cNvSpPr>
            <p:nvPr/>
          </p:nvSpPr>
          <p:spPr bwMode="auto">
            <a:xfrm>
              <a:off x="1331640" y="2996952"/>
              <a:ext cx="64087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Manipulación con contacto (Característica)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2592387"/>
          </a:xfrm>
        </p:spPr>
        <p:txBody>
          <a:bodyPr/>
          <a:lstStyle/>
          <a:p>
            <a:pPr eaLnBrk="1" hangingPunct="1"/>
            <a:r>
              <a:rPr lang="es-ES" sz="1800" smtClean="0"/>
              <a:t>Permiten ubicar piezas respecto a consideraciones geométricas</a:t>
            </a:r>
          </a:p>
          <a:p>
            <a:pPr eaLnBrk="1" hangingPunct="1">
              <a:buFont typeface="Wingdings 3" pitchFamily="18" charset="2"/>
              <a:buNone/>
            </a:pPr>
            <a:endParaRPr lang="es-ES" sz="1800" smtClean="0"/>
          </a:p>
          <a:p>
            <a:pPr eaLnBrk="1" hangingPunct="1"/>
            <a:r>
              <a:rPr lang="es-ES" sz="1800" smtClean="0"/>
              <a:t>Podemos ‘activarlas/desactivarlas’</a:t>
            </a:r>
          </a:p>
          <a:p>
            <a:pPr eaLnBrk="1" hangingPunct="1">
              <a:buFont typeface="Wingdings 3" pitchFamily="18" charset="2"/>
              <a:buNone/>
            </a:pPr>
            <a:endParaRPr lang="es-ES" sz="1800" smtClean="0"/>
          </a:p>
          <a:p>
            <a:pPr eaLnBrk="1" hangingPunct="1"/>
            <a:r>
              <a:rPr lang="es-ES" sz="1800" smtClean="0"/>
              <a:t>Respecto de los sistemas de referencia, permiten que no se desconfigure el producto por error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Restricciones </a:t>
            </a:r>
            <a:endParaRPr lang="es-ES" dirty="0"/>
          </a:p>
        </p:txBody>
      </p:sp>
      <p:grpSp>
        <p:nvGrpSpPr>
          <p:cNvPr id="3" name="15 Grupo"/>
          <p:cNvGrpSpPr>
            <a:grpSpLocks/>
          </p:cNvGrpSpPr>
          <p:nvPr/>
        </p:nvGrpSpPr>
        <p:grpSpPr bwMode="auto">
          <a:xfrm>
            <a:off x="684213" y="3357563"/>
            <a:ext cx="8459787" cy="2517775"/>
            <a:chOff x="683568" y="3356992"/>
            <a:chExt cx="8460432" cy="2518539"/>
          </a:xfrm>
        </p:grpSpPr>
        <p:sp>
          <p:nvSpPr>
            <p:cNvPr id="16392" name="8 CuadroTexto"/>
            <p:cNvSpPr txBox="1">
              <a:spLocks noChangeArrowheads="1"/>
            </p:cNvSpPr>
            <p:nvPr/>
          </p:nvSpPr>
          <p:spPr bwMode="auto">
            <a:xfrm>
              <a:off x="1475656" y="5229200"/>
              <a:ext cx="69847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Anclado (Fija una pieza, es necesario al menos un anclado)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24" t="27188" r="108" b="53125"/>
            <a:stretch>
              <a:fillRect/>
            </a:stretch>
          </p:blipFill>
          <p:spPr bwMode="auto">
            <a:xfrm>
              <a:off x="683568" y="3356992"/>
              <a:ext cx="576064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6 CuadroTexto"/>
            <p:cNvSpPr txBox="1">
              <a:spLocks noChangeArrowheads="1"/>
            </p:cNvSpPr>
            <p:nvPr/>
          </p:nvSpPr>
          <p:spPr bwMode="auto">
            <a:xfrm>
              <a:off x="1475656" y="3429000"/>
              <a:ext cx="72728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Coincidencia (Especialmente utilizada para ejes o paralelismos)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sp>
          <p:nvSpPr>
            <p:cNvPr id="16395" name="9 CuadroTexto"/>
            <p:cNvSpPr txBox="1">
              <a:spLocks noChangeArrowheads="1"/>
            </p:cNvSpPr>
            <p:nvPr/>
          </p:nvSpPr>
          <p:spPr bwMode="auto">
            <a:xfrm>
              <a:off x="1475656" y="3933056"/>
              <a:ext cx="76683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Contacto (Se utiliza con superficies. Necesitan caras semejantes)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sp>
          <p:nvSpPr>
            <p:cNvPr id="16396" name="10 CuadroTexto"/>
            <p:cNvSpPr txBox="1">
              <a:spLocks noChangeArrowheads="1"/>
            </p:cNvSpPr>
            <p:nvPr/>
          </p:nvSpPr>
          <p:spPr bwMode="auto">
            <a:xfrm>
              <a:off x="1475656" y="4365104"/>
              <a:ext cx="7200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Distancia (Medida fija entre elementos de los part)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  <p:sp>
          <p:nvSpPr>
            <p:cNvPr id="16397" name="11 CuadroTexto"/>
            <p:cNvSpPr txBox="1">
              <a:spLocks noChangeArrowheads="1"/>
            </p:cNvSpPr>
            <p:nvPr/>
          </p:nvSpPr>
          <p:spPr bwMode="auto">
            <a:xfrm>
              <a:off x="1475656" y="4798893"/>
              <a:ext cx="72728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>
                  <a:latin typeface="Lucida Sans Unicode" pitchFamily="34" charset="0"/>
                </a:rPr>
                <a:t>Ángulo prefijado (Similar al anterior, pero con ángulos)</a:t>
              </a:r>
            </a:p>
            <a:p>
              <a:endParaRPr lang="es-ES">
                <a:latin typeface="Lucida Sans Unicode" pitchFamily="34" charset="0"/>
              </a:endParaRPr>
            </a:p>
          </p:txBody>
        </p:sp>
      </p:grpSp>
      <p:grpSp>
        <p:nvGrpSpPr>
          <p:cNvPr id="4" name="14 Grupo"/>
          <p:cNvGrpSpPr>
            <a:grpSpLocks/>
          </p:cNvGrpSpPr>
          <p:nvPr/>
        </p:nvGrpSpPr>
        <p:grpSpPr bwMode="auto">
          <a:xfrm>
            <a:off x="4859338" y="5589588"/>
            <a:ext cx="3889375" cy="1384300"/>
            <a:chOff x="4860032" y="5589240"/>
            <a:chExt cx="3888432" cy="1384995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24" t="46172" r="108" b="42297"/>
            <a:stretch>
              <a:fillRect/>
            </a:stretch>
          </p:blipFill>
          <p:spPr bwMode="auto">
            <a:xfrm>
              <a:off x="8336613" y="5661248"/>
              <a:ext cx="411851" cy="96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13 CuadroTexto"/>
            <p:cNvSpPr txBox="1">
              <a:spLocks noChangeArrowheads="1"/>
            </p:cNvSpPr>
            <p:nvPr/>
          </p:nvSpPr>
          <p:spPr bwMode="auto">
            <a:xfrm>
              <a:off x="4860032" y="5589240"/>
              <a:ext cx="3528392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>
                  <a:latin typeface="Lucida Sans Unicode" pitchFamily="34" charset="0"/>
                </a:rPr>
                <a:t>Otras herramientas: </a:t>
              </a:r>
            </a:p>
            <a:p>
              <a:pPr algn="r"/>
              <a:r>
                <a:rPr lang="es-ES" sz="1400">
                  <a:latin typeface="Lucida Sans Unicode" pitchFamily="34" charset="0"/>
                </a:rPr>
                <a:t>Anclado conjunto</a:t>
              </a:r>
            </a:p>
            <a:p>
              <a:pPr algn="r"/>
              <a:r>
                <a:rPr lang="es-ES" sz="1400">
                  <a:latin typeface="Lucida Sans Unicode" pitchFamily="34" charset="0"/>
                </a:rPr>
                <a:t>Restricciones rápidas</a:t>
              </a:r>
            </a:p>
            <a:p>
              <a:pPr algn="r"/>
              <a:r>
                <a:rPr lang="es-ES" sz="1400">
                  <a:latin typeface="Lucida Sans Unicode" pitchFamily="34" charset="0"/>
                </a:rPr>
                <a:t>Ensamblaje rígido/flexible</a:t>
              </a:r>
            </a:p>
            <a:p>
              <a:r>
                <a:rPr lang="es-ES" sz="1400">
                  <a:latin typeface="Lucida Sans Unicode" pitchFamily="34" charset="0"/>
                </a:rPr>
                <a:t>(no recomiendo su uso)</a:t>
              </a:r>
            </a:p>
            <a:p>
              <a:endParaRPr lang="es-ES" sz="1400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Permite el cálculo de medidas relacionadas con la geometría. Sirve para </a:t>
            </a:r>
            <a:r>
              <a:rPr lang="es-ES" sz="2000" dirty="0" err="1" smtClean="0"/>
              <a:t>Part</a:t>
            </a:r>
            <a:r>
              <a:rPr lang="es-ES" sz="2000" dirty="0" smtClean="0"/>
              <a:t>/</a:t>
            </a:r>
            <a:r>
              <a:rPr lang="es-ES" sz="2000" dirty="0" err="1" smtClean="0"/>
              <a:t>Product</a:t>
            </a: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En nuestro diseño, permite conocer el volumen, el </a:t>
            </a:r>
            <a:r>
              <a:rPr lang="es-ES" sz="2000" b="1" dirty="0" smtClean="0"/>
              <a:t>área</a:t>
            </a:r>
            <a:r>
              <a:rPr lang="es-ES" sz="2000" dirty="0" smtClean="0"/>
              <a:t>, la densidad y el </a:t>
            </a:r>
            <a:r>
              <a:rPr lang="es-ES" sz="2000" b="1" dirty="0" smtClean="0"/>
              <a:t>Centro de Gravedad </a:t>
            </a:r>
            <a:r>
              <a:rPr lang="es-ES" sz="2000" dirty="0" smtClean="0"/>
              <a:t>(</a:t>
            </a:r>
            <a:r>
              <a:rPr lang="es-ES" sz="2000" dirty="0" err="1" smtClean="0"/>
              <a:t>CdG</a:t>
            </a:r>
            <a:r>
              <a:rPr lang="es-ES" sz="2000" dirty="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Además, nos da información acerca de la matriz de rigidez conjunta y de la dirección de los ejes principales de Inercia.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000" dirty="0" smtClean="0"/>
              <a:t>No permite imponer características (herramienta de medida)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2400" i="1" dirty="0" smtClean="0"/>
              <a:t>En un producto, el centro del sistema de referencia está definido conforme al centro del primer </a:t>
            </a:r>
            <a:r>
              <a:rPr lang="es-ES" sz="2400" i="1" dirty="0" err="1" smtClean="0"/>
              <a:t>Part</a:t>
            </a:r>
            <a:r>
              <a:rPr lang="es-ES" sz="2400" i="1" dirty="0" smtClean="0"/>
              <a:t> que ubicamos.</a:t>
            </a:r>
            <a:endParaRPr lang="es-ES" sz="2400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Herramienta </a:t>
            </a:r>
            <a:r>
              <a:rPr lang="es-ES" i="1" dirty="0" err="1" smtClean="0"/>
              <a:t>Measure</a:t>
            </a:r>
            <a:r>
              <a:rPr lang="es-ES" i="1" dirty="0" smtClean="0"/>
              <a:t> </a:t>
            </a:r>
            <a:r>
              <a:rPr lang="es-ES" i="1" dirty="0" err="1" smtClean="0"/>
              <a:t>Inertia</a:t>
            </a:r>
            <a:endParaRPr lang="es-ES" i="1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 l="76653" t="84100" r="20853" b="11607"/>
          <a:stretch>
            <a:fillRect/>
          </a:stretch>
        </p:blipFill>
        <p:spPr bwMode="auto">
          <a:xfrm>
            <a:off x="8243888" y="620713"/>
            <a:ext cx="5048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2729" t="15346" r="745" b="16531"/>
          <a:stretch>
            <a:fillRect/>
          </a:stretch>
        </p:blipFill>
        <p:spPr bwMode="auto">
          <a:xfrm>
            <a:off x="1835150" y="333375"/>
            <a:ext cx="5976938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0153" t="12595" r="20668" b="17516"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1121</TotalTime>
  <Words>1553</Words>
  <Application>Microsoft Office PowerPoint</Application>
  <PresentationFormat>Presentación en pantalla (4:3)</PresentationFormat>
  <Paragraphs>224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Concurrencia</vt:lpstr>
      <vt:lpstr>Diseño Práctico Cálculo de Aviones</vt:lpstr>
      <vt:lpstr>Diseño por componentes</vt:lpstr>
      <vt:lpstr>Diseño en Contexto</vt:lpstr>
      <vt:lpstr>Archivo Product</vt:lpstr>
      <vt:lpstr>Presentación de PowerPoint</vt:lpstr>
      <vt:lpstr>Acciones dentro del Product</vt:lpstr>
      <vt:lpstr>Acciones dentro del Product</vt:lpstr>
      <vt:lpstr>Restricciones </vt:lpstr>
      <vt:lpstr>Herramienta Measure Inertia</vt:lpstr>
      <vt:lpstr>Creación de Materiales</vt:lpstr>
      <vt:lpstr>Creación de Materiales</vt:lpstr>
      <vt:lpstr>Trabajar con  Part   en  Product</vt:lpstr>
      <vt:lpstr>Diseño con Parametrización</vt:lpstr>
      <vt:lpstr>Filosofía de la parametrización</vt:lpstr>
      <vt:lpstr>Filosofía de la parametrización</vt:lpstr>
      <vt:lpstr>Ejercicio 1 en CATIA: Múltiples modificaciones en un modelo sencillo</vt:lpstr>
      <vt:lpstr>Ejercicio 2 en CATIA: Múltiples modificaciones en un modelo PARAMETRIZADO sencillo</vt:lpstr>
      <vt:lpstr>Filosofía de la parametrización</vt:lpstr>
      <vt:lpstr>Ejemplos de 3 o 4 cambios</vt:lpstr>
      <vt:lpstr>Ejemplos de 3 o 4 cambios</vt:lpstr>
      <vt:lpstr>Ejercicio 3 en CATIA: Realizar un modelo parametrizado o parametrizar uno ya existente.</vt:lpstr>
      <vt:lpstr>El resultado</vt:lpstr>
      <vt:lpstr>Ejemplo 1 en CATIA: Parametrización de un fuselaje</vt:lpstr>
      <vt:lpstr>Ejemplo 2 en CATIA: Parametrización de un ala.</vt:lpstr>
      <vt:lpstr>Algunas razones por las que parametrizar es necesario</vt:lpstr>
      <vt:lpstr>Por qué parametrizar</vt:lpstr>
      <vt:lpstr>Porqué parametrizar</vt:lpstr>
      <vt:lpstr>Presentación de PowerPoint</vt:lpstr>
      <vt:lpstr>Presentación de PowerPoint</vt:lpstr>
      <vt:lpstr>Presentación de PowerPoint</vt:lpstr>
      <vt:lpstr>Anexo I – Creación de Parámetros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vuestra atención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Práctico Cálculo de Aviones</dc:title>
  <dc:creator>Alejandro Martín Garrido</dc:creator>
  <cp:lastModifiedBy>Sergio Esteban Roncero</cp:lastModifiedBy>
  <cp:revision>47</cp:revision>
  <cp:lastPrinted>2013-04-09T20:33:31Z</cp:lastPrinted>
  <dcterms:created xsi:type="dcterms:W3CDTF">2012-04-03T08:47:53Z</dcterms:created>
  <dcterms:modified xsi:type="dcterms:W3CDTF">2013-04-09T20:37:40Z</dcterms:modified>
</cp:coreProperties>
</file>